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19"/>
  </p:notesMasterIdLst>
  <p:sldIdLst>
    <p:sldId id="292" r:id="rId2"/>
    <p:sldId id="259" r:id="rId3"/>
    <p:sldId id="260" r:id="rId4"/>
    <p:sldId id="261" r:id="rId5"/>
    <p:sldId id="262" r:id="rId6"/>
    <p:sldId id="263" r:id="rId7"/>
    <p:sldId id="264" r:id="rId8"/>
    <p:sldId id="293" r:id="rId9"/>
    <p:sldId id="265" r:id="rId10"/>
    <p:sldId id="294" r:id="rId11"/>
    <p:sldId id="295" r:id="rId12"/>
    <p:sldId id="296" r:id="rId13"/>
    <p:sldId id="297" r:id="rId14"/>
    <p:sldId id="298" r:id="rId15"/>
    <p:sldId id="299" r:id="rId16"/>
    <p:sldId id="300" r:id="rId17"/>
    <p:sldId id="301"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Admin" initials="A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2098" autoAdjust="0"/>
  </p:normalViewPr>
  <p:slideViewPr>
    <p:cSldViewPr>
      <p:cViewPr>
        <p:scale>
          <a:sx n="90" d="100"/>
          <a:sy n="90" d="100"/>
        </p:scale>
        <p:origin x="-201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p:cViewPr varScale="1">
        <p:scale>
          <a:sx n="99" d="100"/>
          <a:sy n="99" d="100"/>
        </p:scale>
        <p:origin x="121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E7AE33-617C-4807-A0C8-E32E595E8AE1}" type="datetimeFigureOut">
              <a:rPr lang="fr-CH" smtClean="0"/>
              <a:t>29.05.2015</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rtl="1">
              <a:defRPr sz="1200">
                <a:latin typeface="Traditional Arabic" panose="02020603050405020304" pitchFamily="18" charset="-78"/>
                <a:cs typeface="Traditional Arabic" panose="02020603050405020304" pitchFamily="18" charset="-78"/>
              </a:defRPr>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1">
              <a:defRPr sz="1200">
                <a:latin typeface="Traditional Arabic" panose="02020603050405020304" pitchFamily="18" charset="-78"/>
                <a:cs typeface="Traditional Arabic" panose="02020603050405020304" pitchFamily="18" charset="-78"/>
              </a:defRPr>
            </a:lvl1pPr>
          </a:lstStyle>
          <a:p>
            <a:fld id="{164F5220-7382-4EFE-BF6E-31FA9F9F2158}" type="slidenum">
              <a:rPr lang="fr-CH" smtClean="0"/>
              <a:pPr/>
              <a:t>‹#›</a:t>
            </a:fld>
            <a:endParaRPr lang="fr-CH"/>
          </a:p>
        </p:txBody>
      </p:sp>
    </p:spTree>
    <p:extLst>
      <p:ext uri="{BB962C8B-B14F-4D97-AF65-F5344CB8AC3E}">
        <p14:creationId xmlns:p14="http://schemas.microsoft.com/office/powerpoint/2010/main" val="17598031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Traditional Arabic" panose="02020603050405020304" pitchFamily="18" charset="-78"/>
                <a:cs typeface="Traditional Arabic" panose="02020603050405020304" pitchFamily="18" charset="-78"/>
              </a:rPr>
              <a:t>افتتح الدورة بشرح فكرة أن دليل اسفير ليس مجرد دليل للممارسة الإنسانية الجيدة فحسب بل هو أساسا وأولا بيان يتعلق بالحقوق والواجبات. ومن المطلوب الآن توضيح سياقات المطالبة بالحقوق والاستجابة لها ومجال تطبيقها في العمل الإنساني.</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ar-SA"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164F5220-7382-4EFE-BF6E-31FA9F9F2158}" type="slidenum">
              <a:rPr lang="fr-CH" smtClean="0"/>
              <a:t>1</a:t>
            </a:fld>
            <a:endParaRPr lang="fr-CH"/>
          </a:p>
        </p:txBody>
      </p:sp>
    </p:spTree>
    <p:extLst>
      <p:ext uri="{BB962C8B-B14F-4D97-AF65-F5344CB8AC3E}">
        <p14:creationId xmlns:p14="http://schemas.microsoft.com/office/powerpoint/2010/main" val="276287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4F5220-7382-4EFE-BF6E-31FA9F9F2158}" type="slidenum">
              <a:rPr lang="fr-CH" smtClean="0"/>
              <a:pPr/>
              <a:t>10</a:t>
            </a:fld>
            <a:endParaRPr lang="fr-CH"/>
          </a:p>
        </p:txBody>
      </p:sp>
    </p:spTree>
    <p:extLst>
      <p:ext uri="{BB962C8B-B14F-4D97-AF65-F5344CB8AC3E}">
        <p14:creationId xmlns:p14="http://schemas.microsoft.com/office/powerpoint/2010/main" val="2577238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هذه القيم والمبادئ المشتركة تمت ترجمتها إلى مدونات السلوك والميثاق الإنساني والأطر الأخلاقية والمبادئ التوجيهية إضافة إلى النهج القائم على الحقوق وهلم جرا.</a:t>
            </a:r>
          </a:p>
        </p:txBody>
      </p:sp>
      <p:sp>
        <p:nvSpPr>
          <p:cNvPr id="4" name="Slide Number Placeholder 3"/>
          <p:cNvSpPr>
            <a:spLocks noGrp="1"/>
          </p:cNvSpPr>
          <p:nvPr>
            <p:ph type="sldNum" sz="quarter" idx="10"/>
          </p:nvPr>
        </p:nvSpPr>
        <p:spPr/>
        <p:txBody>
          <a:bodyPr/>
          <a:lstStyle/>
          <a:p>
            <a:fld id="{164F5220-7382-4EFE-BF6E-31FA9F9F2158}" type="slidenum">
              <a:rPr lang="fr-CH" smtClean="0"/>
              <a:pPr/>
              <a:t>11</a:t>
            </a:fld>
            <a:endParaRPr lang="fr-CH"/>
          </a:p>
        </p:txBody>
      </p:sp>
    </p:spTree>
    <p:extLst>
      <p:ext uri="{BB962C8B-B14F-4D97-AF65-F5344CB8AC3E}">
        <p14:creationId xmlns:p14="http://schemas.microsoft.com/office/powerpoint/2010/main" val="2247366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قم بالشرح للمشاركين بان هذه هي الطريقة التي يحدد بها اسفير الجودة وهي طريقة تعتمد على معايير تقييم لجنة المساعدة الإنمائية ومنظمة التعاون والتنمية في الميدان الاقتصادي.</a:t>
            </a:r>
          </a:p>
          <a:p>
            <a:r>
              <a:rPr lang="ar-SA" smtClean="0"/>
              <a:t>نعني بالجودة في القطاع الإنساني، الفعالية أي بمعني الأثر والكفاءة أي التوقيت وتكلفة الاستجابة أو الحدمة  ومدى الملاءمة أي مدى مراعاة الاحتياجات واحترام السياق.</a:t>
            </a:r>
          </a:p>
          <a:p>
            <a:r>
              <a:rPr lang="ar-SA" smtClean="0"/>
              <a:t>تتطلب الجودة عمليات التقييم والملاحظات التي تدليها أصحاب المصلحة حول الأعمال التي تقوم بها المنظمات وكيف لها أن تحسن من عملها.. </a:t>
            </a:r>
          </a:p>
          <a:p>
            <a:r>
              <a:rPr lang="ar-SA" smtClean="0"/>
              <a:t>نعني بالجودة قياس النتائج حسب الآليات المعترف بها و/أو المعايير</a:t>
            </a:r>
          </a:p>
        </p:txBody>
      </p:sp>
      <p:sp>
        <p:nvSpPr>
          <p:cNvPr id="4" name="Slide Number Placeholder 3"/>
          <p:cNvSpPr>
            <a:spLocks noGrp="1"/>
          </p:cNvSpPr>
          <p:nvPr>
            <p:ph type="sldNum" sz="quarter" idx="10"/>
          </p:nvPr>
        </p:nvSpPr>
        <p:spPr/>
        <p:txBody>
          <a:bodyPr/>
          <a:lstStyle/>
          <a:p>
            <a:fld id="{164F5220-7382-4EFE-BF6E-31FA9F9F2158}" type="slidenum">
              <a:rPr lang="fr-CH" smtClean="0"/>
              <a:pPr/>
              <a:t>12</a:t>
            </a:fld>
            <a:endParaRPr lang="fr-CH"/>
          </a:p>
        </p:txBody>
      </p:sp>
    </p:spTree>
    <p:extLst>
      <p:ext uri="{BB962C8B-B14F-4D97-AF65-F5344CB8AC3E}">
        <p14:creationId xmlns:p14="http://schemas.microsoft.com/office/powerpoint/2010/main" val="369149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المساءلة هي الاستخدام الوكالات الإنسانية للموارد المتاحة بكل مسؤولية. (حسب مشروع اسفير)</a:t>
            </a:r>
          </a:p>
          <a:p>
            <a:r>
              <a:rPr lang="ar-SA" smtClean="0"/>
              <a:t>ولتحقيق هذا تحتاج الوكالات إلى:</a:t>
            </a:r>
          </a:p>
          <a:p>
            <a:r>
              <a:rPr lang="ar-SA" smtClean="0"/>
              <a:t>شرح كيفية ملاءمة برامجها مع أفضل الممارسات والالتزامات المتفق عليها (على سبيل المثال: المعايير القائمة  على الأدلة المقبولة في مجال العمل الإنساني) من خلال تقاسم النتائج مع ذكر أسباب التدخل وعدم التدخل في سياق معين وبطريقة شفافة.</a:t>
            </a:r>
          </a:p>
          <a:p>
            <a:r>
              <a:rPr lang="ar-SA" smtClean="0"/>
              <a:t>إشراك أصحاب المصلحة في عملهم. وفيما يتعلق بالشعوب المتضررة فإن هذا يعني مراعاة احتياجاتهم واهتماماتهم وقدراتهم في جميع مراحل الاستجابة الإنسانية واحترام حقوقهم والاستماع إليهم واشراكهم في اتخاذ القرارات التي تؤثر في حياتهم مع تمكينهم من استخدام وسائل تغيير قرارات الوكالات المتدخلة.</a:t>
            </a:r>
          </a:p>
        </p:txBody>
      </p:sp>
      <p:sp>
        <p:nvSpPr>
          <p:cNvPr id="4" name="Slide Number Placeholder 3"/>
          <p:cNvSpPr>
            <a:spLocks noGrp="1"/>
          </p:cNvSpPr>
          <p:nvPr>
            <p:ph type="sldNum" sz="quarter" idx="10"/>
          </p:nvPr>
        </p:nvSpPr>
        <p:spPr/>
        <p:txBody>
          <a:bodyPr/>
          <a:lstStyle/>
          <a:p>
            <a:fld id="{164F5220-7382-4EFE-BF6E-31FA9F9F2158}" type="slidenum">
              <a:rPr lang="fr-CH" smtClean="0"/>
              <a:pPr/>
              <a:t>13</a:t>
            </a:fld>
            <a:endParaRPr lang="fr-CH"/>
          </a:p>
        </p:txBody>
      </p:sp>
    </p:spTree>
    <p:extLst>
      <p:ext uri="{BB962C8B-B14F-4D97-AF65-F5344CB8AC3E}">
        <p14:creationId xmlns:p14="http://schemas.microsoft.com/office/powerpoint/2010/main" val="1611033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يعتبر المعيار الأساسي الانساني ثمرة مبادرة هاب وأناس في المعونة ومشروع اسفير (مبادرة المعايير المشتركة) وهو يهدف إلى مزيد من التناسق بين المعايير الإنسانية. دامت مبادرة المعايير المشتركة مرحلة ما بين ديسمبر 2011 و يوليو 2013 وكانت نتيجتها أن مجالس كل من هاب وأناس في المعونة ومشروع اسفير وافقوا على انشاء المعيار الأساسي الانساني.</a:t>
            </a:r>
          </a:p>
          <a:p>
            <a:r>
              <a:rPr lang="ar-SA" smtClean="0"/>
              <a:t>وانظمت بعدها مجموعة الطوارئ واعادة التأهيل والتنمية عملية انشاء هذا الأخير ليتم  إطلاقه في ديسمبر 2014. </a:t>
            </a:r>
          </a:p>
          <a:p>
            <a:endParaRPr lang="ar-SA" smtClean="0"/>
          </a:p>
          <a:p>
            <a:endParaRPr lang="ar-SA" smtClean="0"/>
          </a:p>
          <a:p>
            <a:r>
              <a:rPr lang="ar-SA" smtClean="0"/>
              <a:t>يصف المعيار الأساسي الإنساني العناصر الأساسية للعمل الإنساني المبدئي والمسؤول وذو الجودة إذ أنّه يحتوي على تسعة إلتزامات  ومعايير نوعيّة لصالح المجتماعات والأشخاص المتضرّرين من الأزمات مشيرا إلى ما يجب انتظاره من المنظّمات والأفراد العاملين على ايصال المساعدة الانسانيّة.  </a:t>
            </a:r>
          </a:p>
          <a:p>
            <a:r>
              <a:rPr lang="ar-SA" smtClean="0"/>
              <a:t> </a:t>
            </a:r>
          </a:p>
          <a:p>
            <a:r>
              <a:rPr lang="ar-SA" smtClean="0"/>
              <a:t> يجرى تطوير مجموعة من المؤشرات والملاحظات الإرشادية وذلك بهدف جعل المعيار الاساسي الانساني قيد  التطبيق وسيتم اختبارها حتى نهاية شهر يونيو \حزيران. </a:t>
            </a:r>
          </a:p>
          <a:p>
            <a:r>
              <a:rPr lang="ar-SA" smtClean="0"/>
              <a:t>يحتوي المعيار الأساسي الانساني على المعايير الأساسيّة لاسفير والتّي وقع تقديمها جيّدا مع التّركيز بشكل كبير على المساءلة و ايلاء مزيد من الأهمية للمنظّمات لإدارة العاملين المساعدين والإشراف عليهم.</a:t>
            </a:r>
          </a:p>
          <a:p>
            <a:endParaRPr lang="ar-SA" smtClean="0"/>
          </a:p>
          <a:p>
            <a:endParaRPr lang="ar-SA" smtClean="0"/>
          </a:p>
          <a:p>
            <a:r>
              <a:rPr lang="ar-SA" smtClean="0"/>
              <a:t>كما يتضمن  المعيار الأساسي الانساني  عناصر جديدة لم تتطرّق إليها المعايير الأساسية لاسفير من قبلُ مثل رصد ومراقبة الميزانيّة(المعيار الاساسي الانساني رقم9 النّقطة 3)  والتشاور مع السكان المتضررين حول آليات الشّكاوى(المعيار الاساسي الانساني رقم5 النّقطة2) .</a:t>
            </a:r>
          </a:p>
          <a:p>
            <a:endParaRPr lang="ar-SA" smtClean="0"/>
          </a:p>
          <a:p>
            <a:r>
              <a:rPr lang="ar-SA" smtClean="0"/>
              <a:t>سيحلّ المعيار الاساسي الانساني محلّ المعايير الأساسيّة لاسفير عندما تصبح التّدابير الأساسيّة والملاحظات الارشاديّة جاهزة للاستعمال من قِبل العاملين المدنيّين.</a:t>
            </a:r>
          </a:p>
        </p:txBody>
      </p:sp>
      <p:sp>
        <p:nvSpPr>
          <p:cNvPr id="4" name="Slide Number Placeholder 3"/>
          <p:cNvSpPr>
            <a:spLocks noGrp="1"/>
          </p:cNvSpPr>
          <p:nvPr>
            <p:ph type="sldNum" sz="quarter" idx="10"/>
          </p:nvPr>
        </p:nvSpPr>
        <p:spPr/>
        <p:txBody>
          <a:bodyPr/>
          <a:lstStyle/>
          <a:p>
            <a:fld id="{164F5220-7382-4EFE-BF6E-31FA9F9F2158}" type="slidenum">
              <a:rPr lang="fr-CH" smtClean="0"/>
              <a:pPr/>
              <a:t>16</a:t>
            </a:fld>
            <a:endParaRPr lang="fr-CH"/>
          </a:p>
        </p:txBody>
      </p:sp>
    </p:spTree>
    <p:extLst>
      <p:ext uri="{BB962C8B-B14F-4D97-AF65-F5344CB8AC3E}">
        <p14:creationId xmlns:p14="http://schemas.microsoft.com/office/powerpoint/2010/main" val="554447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أولا، قم بالتعليق على الصورة وحقيبة معايير الجودة والمساءلة:</a:t>
            </a:r>
          </a:p>
          <a:p>
            <a:r>
              <a:rPr lang="ar-SA" smtClean="0"/>
              <a:t>قد تكون الحقيبة مملوءة ولكن لا يعنى ذلك أنك لست في حاجة إلى أي شيئ آخر.</a:t>
            </a:r>
          </a:p>
          <a:p>
            <a:r>
              <a:rPr lang="ar-SA" smtClean="0"/>
              <a:t>لتكون خبير في مجال عملك، تحتاج إلى ما يلي:</a:t>
            </a:r>
          </a:p>
          <a:p>
            <a:r>
              <a:rPr lang="ar-SA" smtClean="0"/>
              <a:t>تحليل المشكل حسب سياقه الخاص</a:t>
            </a:r>
          </a:p>
          <a:p>
            <a:r>
              <a:rPr lang="ar-SA" smtClean="0"/>
              <a:t>على معرفة تامة بالأدوات وكيفية استخدامها</a:t>
            </a:r>
          </a:p>
          <a:p>
            <a:r>
              <a:rPr lang="ar-SA" smtClean="0"/>
              <a:t>عليك أن تكون مبتكر ومتمكن من خصائص عملك وتعلمت الكثير من تجاربك حتى تستطيع تكييف أدوات شغلك للحصول على أحسن نتيجة ممكنة.</a:t>
            </a:r>
          </a:p>
          <a:p>
            <a:endParaRPr lang="ar-SA" smtClean="0"/>
          </a:p>
          <a:p>
            <a:endParaRPr lang="ar-SA" smtClean="0"/>
          </a:p>
          <a:p>
            <a:r>
              <a:rPr lang="ar-SA" smtClean="0"/>
              <a:t>ثم، انقر على </a:t>
            </a:r>
            <a:r>
              <a:rPr lang="en-GB" smtClean="0"/>
              <a:t>animation» </a:t>
            </a:r>
            <a:r>
              <a:rPr lang="ar-TN" baseline="0" smtClean="0"/>
              <a:t>»</a:t>
            </a:r>
            <a:r>
              <a:rPr lang="en-GB" baseline="0" smtClean="0"/>
              <a:t> </a:t>
            </a:r>
            <a:r>
              <a:rPr lang="ar-SA" smtClean="0"/>
              <a:t>حتى تطهر لك أدوات معايير الجودة والمساءلة </a:t>
            </a:r>
          </a:p>
          <a:p>
            <a:r>
              <a:rPr lang="ar-SA" smtClean="0"/>
              <a:t>قم بالتأكيد على العلاقة بمعايير الجودة والمساءلة:</a:t>
            </a:r>
          </a:p>
          <a:p>
            <a:r>
              <a:rPr lang="ar-SA" smtClean="0"/>
              <a:t>هناك العديد من أدوات للقياس بمعايير الجودة والمساءلة وجميعها متكاملة</a:t>
            </a:r>
          </a:p>
          <a:p>
            <a:r>
              <a:rPr lang="ar-SA" smtClean="0"/>
              <a:t>يكمن التحدي في معرفتها كلها لاختيار الأنسب منها للعمل وفقها حسب سياقك الخاص</a:t>
            </a:r>
          </a:p>
        </p:txBody>
      </p:sp>
      <p:sp>
        <p:nvSpPr>
          <p:cNvPr id="4" name="Slide Number Placeholder 3"/>
          <p:cNvSpPr>
            <a:spLocks noGrp="1"/>
          </p:cNvSpPr>
          <p:nvPr>
            <p:ph type="sldNum" sz="quarter" idx="10"/>
          </p:nvPr>
        </p:nvSpPr>
        <p:spPr/>
        <p:txBody>
          <a:bodyPr/>
          <a:lstStyle/>
          <a:p>
            <a:fld id="{164F5220-7382-4EFE-BF6E-31FA9F9F2158}" type="slidenum">
              <a:rPr lang="fr-CH" smtClean="0"/>
              <a:pPr/>
              <a:t>17</a:t>
            </a:fld>
            <a:endParaRPr lang="fr-CH"/>
          </a:p>
        </p:txBody>
      </p:sp>
    </p:spTree>
    <p:extLst>
      <p:ext uri="{BB962C8B-B14F-4D97-AF65-F5344CB8AC3E}">
        <p14:creationId xmlns:p14="http://schemas.microsoft.com/office/powerpoint/2010/main" val="3140627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mn-lt"/>
                <a:ea typeface="+mn-ea"/>
                <a:cs typeface="+mn-cs"/>
              </a:rPr>
              <a:t>التذكير</a:t>
            </a:r>
            <a:r>
              <a:rPr lang="ar-TN" sz="1200" kern="1200" baseline="0" smtClean="0">
                <a:solidFill>
                  <a:schemeClr val="tx1"/>
                </a:solidFill>
                <a:effectLst/>
                <a:latin typeface="+mn-lt"/>
                <a:ea typeface="+mn-ea"/>
                <a:cs typeface="+mn-cs"/>
              </a:rPr>
              <a:t> بتاريخ وسبب إنشاء مشروع </a:t>
            </a:r>
            <a:r>
              <a:rPr lang="ar-TN" sz="1200" kern="1200" baseline="0" err="1" smtClean="0">
                <a:solidFill>
                  <a:schemeClr val="tx1"/>
                </a:solidFill>
                <a:effectLst/>
                <a:latin typeface="+mn-lt"/>
                <a:ea typeface="+mn-ea"/>
                <a:cs typeface="+mn-cs"/>
              </a:rPr>
              <a:t>اسفير</a:t>
            </a:r>
            <a:r>
              <a:rPr lang="ar-TN" sz="1200" kern="1200" baseline="0" smtClean="0">
                <a:solidFill>
                  <a:schemeClr val="tx1"/>
                </a:solidFill>
                <a:effectLst/>
                <a:latin typeface="+mn-lt"/>
                <a:ea typeface="+mn-ea"/>
                <a:cs typeface="+mn-cs"/>
              </a:rPr>
              <a:t> سيأخذك إلى أصول مبادرة الجودة والمساءلة </a:t>
            </a:r>
            <a:endParaRPr lang="en-GB"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135767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مثّل انطلاق الإبادة الجماعية في رواندا في 7 أبريل/نيسان 1994 نقطة تحول في تاريخ  العمل الإنساني وكان عبارة عن محفز لتحسين الجودة والمساءلة في المساعدات الإنسانية.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تعود الصورة الى سنة 1996 وتُظهر عودة الناس الى روندا.</a:t>
            </a: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شرح الصورة: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اثنا عشر ألف شخص في الساعة، لم نتمكن من استيعاب هذا كله. بعد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روهنجري</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ساد على المشهد</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صور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الطرقات المهجورة مع ظهور أحيانا بعض الشاحنات والسيارات التي تتنقل في كلا الاتجاهين،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يا له من شعور</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غريب . وفي منعطف الطريق، كان هناك اكتظاظ في حركة المرور ،</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على ما يبدو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اصطدام بين الناس والسيارات. من</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المؤكد ال</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شاحنة ثقيلة هي السبب. كنا على بعد أربعين كيلومترا من الحدود والناس</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بدأت في العودة منذ ليلتها</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لم يكن هناك اكتظاظ في حركة المرور بل حشد كبير من الناس يتقدمون بصمت. اثنى عشر ألف شخص في الساعة. في غضون ساعات قليلة أصبحت الوضعية غير محتملة" امش</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تابع المشي</a:t>
            </a:r>
            <a:r>
              <a:rPr lang="en-GB"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 لا تقف ستستريح في وقت لاحق </a:t>
            </a:r>
            <a:r>
              <a:rPr lang="fr-FR" sz="1200" kern="120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"صدح مكبر الصوت في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كينيارواندا</a:t>
            </a:r>
            <a:r>
              <a:rPr lang="fr-FR" sz="1200" kern="1200" smtClean="0">
                <a:solidFill>
                  <a:schemeClr val="tx1"/>
                </a:solidFill>
                <a:effectLst/>
                <a:latin typeface="Traditional Arabic" panose="02020603050405020304" pitchFamily="18" charset="-78"/>
                <a:ea typeface="+mn-ea"/>
                <a:cs typeface="Traditional Arabic" panose="02020603050405020304" pitchFamily="18" charset="-78"/>
              </a:rPr>
              <a:t> «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مترجمة من مقال المصور فيليب </a:t>
            </a:r>
            <a:r>
              <a:rPr lang="ar-TN" sz="1200" kern="1200" err="1" smtClean="0">
                <a:solidFill>
                  <a:schemeClr val="tx1"/>
                </a:solidFill>
                <a:effectLst/>
                <a:latin typeface="Traditional Arabic" panose="02020603050405020304" pitchFamily="18" charset="-78"/>
                <a:ea typeface="+mn-ea"/>
                <a:cs typeface="Traditional Arabic" panose="02020603050405020304" pitchFamily="18" charset="-78"/>
              </a:rPr>
              <a:t>ميركاز</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a:t>
            </a:r>
            <a:endParaRPr lang="fr-CH" sz="1200" kern="120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2567638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buFontTx/>
              <a:buNone/>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هذا جدول</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زمني لأهم المراحل التي مر بها تاريخ المساعدات الإنسانية وهو يقدم لنا التحديات والعقبات الكبرى التي واجهها المجتمع الإنساني إضافة إلى المبادرات التي أحدثت كاستجابة لها.</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Tx/>
              <a:buNone/>
            </a:pPr>
            <a:endParaRPr lang="en-GB" sz="1200" kern="120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864707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دفعت</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كل حالة من حالات الطوارئ الكبرى المعروضة في الشريحة السابقة القيام بتقييمات واعطاء توصيات واستخلاص</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دروس ساعدت في حل أزمات أخرى موالية. </a:t>
            </a:r>
          </a:p>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إن الدروس المستفادة تعد ذات قيمة ثمينة إذا كانت تدفع إلى إحداث تغييرات مستقبلا. </a:t>
            </a:r>
          </a:p>
          <a:p>
            <a:pPr marL="0" marR="0" indent="0" algn="r" defTabSz="914400" rtl="0" eaLnBrk="1" fontAlgn="auto" latinLnBrk="0" hangingPunct="1">
              <a:lnSpc>
                <a:spcPct val="100000"/>
              </a:lnSpc>
              <a:spcBef>
                <a:spcPts val="0"/>
              </a:spcBef>
              <a:spcAft>
                <a:spcPts val="0"/>
              </a:spcAft>
              <a:buClrTx/>
              <a:buSzTx/>
              <a:buFontTx/>
              <a:buNone/>
              <a:tabLst/>
              <a:defRPr/>
            </a:pP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من بين الأمور الرئيسية التي تم التركيز</a:t>
            </a:r>
            <a:r>
              <a:rPr lang="ar-TN" sz="1200" kern="1200" baseline="0" smtClean="0">
                <a:solidFill>
                  <a:schemeClr val="tx1"/>
                </a:solidFill>
                <a:effectLst/>
                <a:latin typeface="Traditional Arabic" panose="02020603050405020304" pitchFamily="18" charset="-78"/>
                <a:ea typeface="+mn-ea"/>
                <a:cs typeface="Traditional Arabic" panose="02020603050405020304" pitchFamily="18" charset="-78"/>
              </a:rPr>
              <a:t> عليها </a:t>
            </a:r>
            <a:r>
              <a:rPr lang="ar-TN" sz="1200" kern="1200" smtClean="0">
                <a:solidFill>
                  <a:schemeClr val="tx1"/>
                </a:solidFill>
                <a:effectLst/>
                <a:latin typeface="Traditional Arabic" panose="02020603050405020304" pitchFamily="18" charset="-78"/>
                <a:ea typeface="+mn-ea"/>
                <a:cs typeface="Traditional Arabic" panose="02020603050405020304" pitchFamily="18" charset="-78"/>
              </a:rPr>
              <a:t>لتحقيق التغيير ات هي العمل بالتوصيات فضلا عن حسن استخدام الأدوات المتاحة لتحسين الجودة والمساءلة.</a:t>
            </a:r>
            <a:endParaRPr lang="fr-CH" sz="1200" kern="1200" smtClean="0">
              <a:solidFill>
                <a:schemeClr val="tx1"/>
              </a:solidFill>
              <a:effectLst/>
              <a:latin typeface="Traditional Arabic" panose="02020603050405020304" pitchFamily="18" charset="-78"/>
              <a:ea typeface="+mn-ea"/>
              <a:cs typeface="Traditional Arabic" panose="02020603050405020304" pitchFamily="18" charset="-78"/>
            </a:endParaRPr>
          </a:p>
          <a:p>
            <a:pPr algn="r"/>
            <a:r>
              <a:rPr lang="en-GB" smtClean="0">
                <a:latin typeface="Traditional Arabic" panose="02020603050405020304" pitchFamily="18" charset="-78"/>
                <a:cs typeface="Traditional Arabic" panose="02020603050405020304" pitchFamily="18" charset="-78"/>
              </a:rPr>
              <a:t>.</a:t>
            </a:r>
            <a:endParaRPr lang="en-GB">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2221218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 typeface="Arial" panose="020B0604020202020204" pitchFamily="34" charset="0"/>
              <a:buNone/>
              <a:defRPr/>
            </a:pPr>
            <a:r>
              <a:rPr lang="ar-SA" altLang="en-US" smtClean="0">
                <a:latin typeface="Traditional Arabic" panose="02020603050405020304" pitchFamily="18" charset="-78"/>
                <a:cs typeface="Traditional Arabic" panose="02020603050405020304" pitchFamily="18" charset="-78"/>
              </a:rPr>
              <a:t>أدت الإبادة الجماعية لعام 1994 وعمليات الإغاثة التي تلت تلك الحادثة إلى عملية تقييم التعاونية الدولية بطريقة لم يسبق لها مثيل-التقييم المشترك للمساعدة الطارئة لرواندا-  والتي لا تزال غير مسبوقة من حيث نطاقها وحجمها وكذلك تأثيرها.(لمزيد المعلومات حول التقييم المشترك، يرجى الاطلاع على 'الاستجابة الدولية للنزاع وعملية الإبادة الجماعية: الدروس المستخلصة من تجربة راوندا: المساعدة والآثار الإنسانية' (الموجز التنفيذي للتقييم المشترك للمساعدة الطارئة لرواندا) على الرابط التالي: </a:t>
            </a:r>
            <a:r>
              <a:rPr lang="en-GB" altLang="en-US" smtClean="0">
                <a:latin typeface="Traditional Arabic" panose="02020603050405020304" pitchFamily="18" charset="-78"/>
                <a:cs typeface="Traditional Arabic" panose="02020603050405020304" pitchFamily="18" charset="-78"/>
              </a:rPr>
              <a:t>www.alnap.org/resource/2517</a:t>
            </a:r>
          </a:p>
          <a:p>
            <a:pPr marL="0" indent="0" eaLnBrk="1" hangingPunct="1">
              <a:spcBef>
                <a:spcPct val="0"/>
              </a:spcBef>
              <a:buFont typeface="Arial" panose="020B0604020202020204" pitchFamily="34" charset="0"/>
              <a:buNone/>
              <a:defRPr/>
            </a:pPr>
            <a:r>
              <a:rPr lang="ar-SA" altLang="en-US" smtClean="0">
                <a:latin typeface="Traditional Arabic" panose="02020603050405020304" pitchFamily="18" charset="-78"/>
                <a:cs typeface="Traditional Arabic" panose="02020603050405020304" pitchFamily="18" charset="-78"/>
              </a:rPr>
              <a:t>ان الغرض المحدد من هذه الدراسة يتمثل في تقديم المساعدات الإنسانية والحماية المادية المقدمة من قبل المجتمع الدولي في الاستجابة لأزمة راوندا. </a:t>
            </a:r>
          </a:p>
          <a:p>
            <a:pPr marL="0" indent="0" eaLnBrk="1" hangingPunct="1">
              <a:spcBef>
                <a:spcPct val="0"/>
              </a:spcBef>
              <a:buFont typeface="Arial" panose="020B0604020202020204" pitchFamily="34" charset="0"/>
              <a:buNone/>
              <a:defRPr/>
            </a:pPr>
            <a:r>
              <a:rPr lang="ar-SA" altLang="en-US" smtClean="0">
                <a:latin typeface="Traditional Arabic" panose="02020603050405020304" pitchFamily="18" charset="-78"/>
                <a:cs typeface="Traditional Arabic" panose="02020603050405020304" pitchFamily="18" charset="-78"/>
              </a:rPr>
              <a:t>وقد سلطت الدراسة الضوء على تقييم الطرق التي فشلت في تلبية الحاجيات أثناء عملية الاستجابة الإنسانية إضافة إلى التباين بين الجودة والكفاءة المهنية في قطاع العمل الإنساني.</a:t>
            </a:r>
          </a:p>
          <a:p>
            <a:pPr marL="0" indent="0" eaLnBrk="1" hangingPunct="1">
              <a:spcBef>
                <a:spcPct val="0"/>
              </a:spcBef>
              <a:buFont typeface="Arial" panose="020B0604020202020204" pitchFamily="34" charset="0"/>
              <a:buNone/>
              <a:defRPr/>
            </a:pPr>
            <a:r>
              <a:rPr lang="ar-SA" altLang="en-US" smtClean="0">
                <a:latin typeface="Traditional Arabic" panose="02020603050405020304" pitchFamily="18" charset="-78"/>
                <a:cs typeface="Traditional Arabic" panose="02020603050405020304" pitchFamily="18" charset="-78"/>
              </a:rPr>
              <a:t>وكاستجابة لهذا التقييم جاء مشروع اسفير لتحسين الجودة والمساءلة في الاستجابة الإنسانية. </a:t>
            </a:r>
          </a:p>
          <a:p>
            <a:pPr marL="0" indent="0" eaLnBrk="1" hangingPunct="1">
              <a:spcBef>
                <a:spcPct val="0"/>
              </a:spcBef>
              <a:buFont typeface="Arial" panose="020B0604020202020204" pitchFamily="34" charset="0"/>
              <a:buNone/>
              <a:defRPr/>
            </a:pPr>
            <a:r>
              <a:rPr lang="ar-SA" altLang="en-US" smtClean="0">
                <a:latin typeface="Traditional Arabic" panose="02020603050405020304" pitchFamily="18" charset="-78"/>
                <a:cs typeface="Traditional Arabic" panose="02020603050405020304" pitchFamily="18" charset="-78"/>
              </a:rPr>
              <a:t>يقوم التقييم المشترك للمساعدة الطارئة لرواندا باستخلاص الدروس من هذه التجربة ذات الصلة بحالات الطوارئ المعقدة فضلا عن العمليات الجارية في رواندا والمنطقة مثل الإنذار المبكر وإدارة الصراعات والاستعداد لتقديم المساعدات في حالات الطوارئ والانتقال من الإغاثة الى التأهيل والتنمية وذلك للاستفادة منها في المستقبل.</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2135722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Tx/>
              <a:buNone/>
            </a:pPr>
            <a:r>
              <a:rPr lang="ar-SA" altLang="en-US" smtClean="0">
                <a:latin typeface="Traditional Arabic" panose="02020603050405020304" pitchFamily="18" charset="-78"/>
                <a:cs typeface="Traditional Arabic" panose="02020603050405020304" pitchFamily="18" charset="-78"/>
              </a:rPr>
              <a:t>يعد تقرير الأول عن وضع أنظمة الشؤون الإنسانية لمحة طموحة للنظام الإنساني بأسره.</a:t>
            </a:r>
          </a:p>
          <a:p>
            <a:pPr marL="0" indent="0" eaLnBrk="1" hangingPunct="1">
              <a:spcBef>
                <a:spcPct val="0"/>
              </a:spcBef>
              <a:buFontTx/>
              <a:buNone/>
            </a:pPr>
            <a:r>
              <a:rPr lang="ar-SA" altLang="en-US" smtClean="0">
                <a:latin typeface="Traditional Arabic" panose="02020603050405020304" pitchFamily="18" charset="-78"/>
                <a:cs typeface="Traditional Arabic" panose="02020603050405020304" pitchFamily="18" charset="-78"/>
              </a:rPr>
              <a:t>بتكليف من ألناب وتأليف من إسهامات جهات مختلفة من العمل الانساني، يوضح التقرير ما يمكن العمل به وما لا يمكن العمل به إضافة إلى أداء القطاع الإنساني خلال سنتي 2009 و2010. </a:t>
            </a:r>
          </a:p>
          <a:p>
            <a:pPr marL="0" indent="0" eaLnBrk="1" hangingPunct="1">
              <a:spcBef>
                <a:spcPct val="0"/>
              </a:spcBef>
              <a:buFontTx/>
              <a:buNone/>
            </a:pPr>
            <a:r>
              <a:rPr lang="ar-SA" altLang="en-US" smtClean="0">
                <a:latin typeface="Traditional Arabic" panose="02020603050405020304" pitchFamily="18" charset="-78"/>
                <a:cs typeface="Traditional Arabic" panose="02020603050405020304" pitchFamily="18" charset="-78"/>
              </a:rPr>
              <a:t>يمكن الاطلاع على التقرير عن أنظمة الشؤون الإنسانية على الرابط التالي: </a:t>
            </a:r>
            <a:r>
              <a:rPr lang="en-GB" altLang="en-US" smtClean="0">
                <a:latin typeface="Traditional Arabic" panose="02020603050405020304" pitchFamily="18" charset="-78"/>
                <a:cs typeface="Traditional Arabic" panose="02020603050405020304" pitchFamily="18" charset="-78"/>
              </a:rPr>
              <a:t>www.alnap.org/resource/6565</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036212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استخدام هذه الشريحة لاستعراض وتلخيص ما سبق.</a:t>
            </a:r>
          </a:p>
          <a:p>
            <a:r>
              <a:rPr lang="ar-SA" smtClean="0"/>
              <a:t>اطلب من أحد المشاركين قراءته.</a:t>
            </a:r>
          </a:p>
        </p:txBody>
      </p:sp>
      <p:sp>
        <p:nvSpPr>
          <p:cNvPr id="4" name="Slide Number Placeholder 3"/>
          <p:cNvSpPr>
            <a:spLocks noGrp="1"/>
          </p:cNvSpPr>
          <p:nvPr>
            <p:ph type="sldNum" sz="quarter" idx="10"/>
          </p:nvPr>
        </p:nvSpPr>
        <p:spPr/>
        <p:txBody>
          <a:bodyPr/>
          <a:lstStyle/>
          <a:p>
            <a:fld id="{164F5220-7382-4EFE-BF6E-31FA9F9F2158}" type="slidenum">
              <a:rPr lang="fr-CH" smtClean="0"/>
              <a:pPr/>
              <a:t>8</a:t>
            </a:fld>
            <a:endParaRPr lang="fr-CH"/>
          </a:p>
        </p:txBody>
      </p:sp>
    </p:spTree>
    <p:extLst>
      <p:ext uri="{BB962C8B-B14F-4D97-AF65-F5344CB8AC3E}">
        <p14:creationId xmlns:p14="http://schemas.microsoft.com/office/powerpoint/2010/main" val="4037478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لا يوجد تعريف متفق عليه لكل من مصطلح الجودة والمساءلة في مجال العمل الإنساني ولكن هناك قيم ومبادئ مشتركة والتي تعد أساسية للعمل الإنساني.</a:t>
            </a:r>
          </a:p>
          <a:p>
            <a:pPr algn="r" rtl="1"/>
            <a:r>
              <a:rPr lang="ar-SA" sz="1200" kern="1200" smtClean="0">
                <a:solidFill>
                  <a:schemeClr val="tx1"/>
                </a:solidFill>
                <a:effectLst/>
                <a:latin typeface="Traditional Arabic" panose="02020603050405020304" pitchFamily="18" charset="-78"/>
                <a:ea typeface="+mn-ea"/>
                <a:cs typeface="Traditional Arabic" panose="02020603050405020304" pitchFamily="18" charset="-78"/>
              </a:rPr>
              <a:t>هذه القيم والمبادئ المشتركة تمت ترجمتها إلى مدونات السلوك والميثاق الإنساني والأطر الأخلاقية والمبادئ التوجيهية إضافة إلى النهج القائم على الحقوق وهلم جرا.</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1225859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275856" y="6329599"/>
            <a:ext cx="5410945"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«ت» 6 – مبادرات مشروع اسفير وغيره المتعلقة بالجودة والمساءلة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No footer">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3275856" y="6329599"/>
            <a:ext cx="5410945"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«ت» 6 – مبادرات مشروع اسفير وغيره المتعلقة بالجودة والمساءلة مواد اسفير التدريبية سنة 2015</a:t>
            </a:r>
            <a:endParaRPr lang="fr-CH"/>
          </a:p>
        </p:txBody>
      </p:sp>
    </p:spTree>
    <p:extLst>
      <p:ext uri="{BB962C8B-B14F-4D97-AF65-F5344CB8AC3E}">
        <p14:creationId xmlns:p14="http://schemas.microsoft.com/office/powerpoint/2010/main" val="67372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275856" y="6329599"/>
            <a:ext cx="5410945"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«ت» 6 – مبادرات مشروع اسفير وغيره المتعلقة بالجودة والمساءلة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131840" y="6329599"/>
            <a:ext cx="5554961"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«ت» 6 – مبادرات مشروع اسفير وغيره المتعلقة بالجودة والمساءلة مواد اسفير التدريبية سنة 2015</a:t>
            </a:r>
            <a:endParaRPr lang="fr-CH"/>
          </a:p>
        </p:txBody>
      </p:sp>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header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131840" y="6329599"/>
            <a:ext cx="5554961"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«ت» 6 – مبادرات مشروع اسفير وغيره المتعلقة بالجودة والمساءلة مواد اسفير التدريبية سنة 2015</a:t>
            </a:r>
            <a:endParaRPr lang="fr-CH"/>
          </a:p>
        </p:txBody>
      </p:sp>
    </p:spTree>
    <p:extLst>
      <p:ext uri="{BB962C8B-B14F-4D97-AF65-F5344CB8AC3E}">
        <p14:creationId xmlns:p14="http://schemas.microsoft.com/office/powerpoint/2010/main" val="39951323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«ت» 6 – مبادرات مشروع اسفير وغيره المتعلقة بالجودة والمساءلة مواد اسفير التدريبية سنة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6" r:id="rId3"/>
    <p:sldLayoutId id="2147483785" r:id="rId4"/>
    <p:sldLayoutId id="2147483784" r:id="rId5"/>
    <p:sldLayoutId id="2147483787"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مبادرات مشروع اسفير وغيره المتعلقة بالجودة والمساءلة</a:t>
            </a:r>
          </a:p>
        </p:txBody>
      </p:sp>
      <p:sp>
        <p:nvSpPr>
          <p:cNvPr id="3" name="Subtitle 2"/>
          <p:cNvSpPr>
            <a:spLocks noGrp="1"/>
          </p:cNvSpPr>
          <p:nvPr>
            <p:ph type="subTitle" idx="1"/>
          </p:nvPr>
        </p:nvSpPr>
        <p:spPr>
          <a:xfrm>
            <a:off x="539552" y="4005064"/>
            <a:ext cx="8064896" cy="1752600"/>
          </a:xfrm>
        </p:spPr>
        <p:txBody>
          <a:bodyPr>
            <a:normAutofit/>
          </a:bodyPr>
          <a:lstStyle/>
          <a:p>
            <a:r>
              <a:rPr lang="ar-SA" sz="4400" dirty="0"/>
              <a:t>كيف يمكن استخدام </a:t>
            </a:r>
            <a:r>
              <a:rPr lang="ar-SA" sz="4400" dirty="0" err="1"/>
              <a:t>اسفير</a:t>
            </a:r>
            <a:r>
              <a:rPr lang="ar-SA" sz="4400" dirty="0"/>
              <a:t> على نحو متكامل مع مبادرات الجودة والمساءلة الأخرى؟</a:t>
            </a:r>
          </a:p>
        </p:txBody>
      </p:sp>
      <p:sp>
        <p:nvSpPr>
          <p:cNvPr id="4" name="TextBox 3"/>
          <p:cNvSpPr txBox="1"/>
          <p:nvPr/>
        </p:nvSpPr>
        <p:spPr>
          <a:xfrm>
            <a:off x="4067944" y="6258798"/>
            <a:ext cx="4752528" cy="276999"/>
          </a:xfrm>
          <a:prstGeom prst="rect">
            <a:avLst/>
          </a:prstGeom>
          <a:noFill/>
        </p:spPr>
        <p:txBody>
          <a:bodyPr wrap="square" rtlCol="0">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a:t>
            </a:r>
            <a:r>
              <a:rPr lang="ar-SA"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a:solidFill>
                  <a:schemeClr val="bg1"/>
                </a:solidFill>
                <a:latin typeface="Traditional Arabic" panose="02020603050405020304" pitchFamily="18" charset="-78"/>
                <a:cs typeface="Traditional Arabic" panose="02020603050405020304" pitchFamily="18" charset="-78"/>
              </a:rPr>
              <a:t>ت" </a:t>
            </a:r>
            <a:r>
              <a:rPr lang="ar-SA" sz="1200" b="1" dirty="0">
                <a:solidFill>
                  <a:schemeClr val="bg1"/>
                </a:solidFill>
                <a:latin typeface="Traditional Arabic" panose="02020603050405020304" pitchFamily="18" charset="-78"/>
                <a:cs typeface="Traditional Arabic" panose="02020603050405020304" pitchFamily="18" charset="-78"/>
              </a:rPr>
              <a:t>6 </a:t>
            </a:r>
            <a:r>
              <a:rPr lang="fr-CH"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مبادرات </a:t>
            </a:r>
            <a:r>
              <a:rPr lang="ar-SA" sz="1200" b="1" dirty="0">
                <a:solidFill>
                  <a:schemeClr val="bg1"/>
                </a:solidFill>
                <a:latin typeface="Traditional Arabic" panose="02020603050405020304" pitchFamily="18" charset="-78"/>
                <a:cs typeface="Traditional Arabic" panose="02020603050405020304" pitchFamily="18" charset="-78"/>
              </a:rPr>
              <a:t>مشروع اسفير وغيره المتعلقة بالجودة والمساءلة مواد اسفير التدريبية سنة 2015</a:t>
            </a:r>
          </a:p>
        </p:txBody>
      </p:sp>
    </p:spTree>
    <p:extLst>
      <p:ext uri="{BB962C8B-B14F-4D97-AF65-F5344CB8AC3E}">
        <p14:creationId xmlns:p14="http://schemas.microsoft.com/office/powerpoint/2010/main" val="3528150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الجودة والمساءلة</a:t>
            </a:r>
          </a:p>
        </p:txBody>
      </p:sp>
      <p:sp>
        <p:nvSpPr>
          <p:cNvPr id="3" name="Content Placeholder 2"/>
          <p:cNvSpPr>
            <a:spLocks noGrp="1"/>
          </p:cNvSpPr>
          <p:nvPr>
            <p:ph idx="1"/>
          </p:nvPr>
        </p:nvSpPr>
        <p:spPr/>
        <p:txBody>
          <a:bodyPr/>
          <a:lstStyle/>
          <a:p>
            <a:pPr lvl="1">
              <a:spcBef>
                <a:spcPts val="1600"/>
              </a:spcBef>
            </a:pPr>
            <a:r>
              <a:rPr lang="ar-SA" b="1"/>
              <a:t>الجودة حسب منظمة التعاون والتنمية – لجنة المساعدة الإنمائية </a:t>
            </a:r>
            <a:r>
              <a:rPr lang="ar-SA"/>
              <a:t>(الكفاءة والفعالية ومدى التأثير والتناسق ومدى علاقة الأمور ببعضها بعض والشمولية والتماسك والحماية)</a:t>
            </a:r>
          </a:p>
          <a:p>
            <a:pPr lvl="1">
              <a:spcBef>
                <a:spcPts val="2400"/>
              </a:spcBef>
            </a:pPr>
            <a:r>
              <a:rPr lang="ar-SA" b="1"/>
              <a:t>المساءلة: الآلية التي تضمن استخدام النفوذ بكل مسؤولية </a:t>
            </a:r>
          </a:p>
          <a:p>
            <a:pPr>
              <a:spcBef>
                <a:spcPts val="1600"/>
              </a:spcBef>
            </a:pPr>
            <a:r>
              <a:rPr lang="ar-SA" sz="1800" i="1" smtClean="0"/>
              <a:t>(</a:t>
            </a:r>
            <a:r>
              <a:rPr lang="ar-SA" sz="1800" i="1"/>
              <a:t>هاب – منظمة الشراكة الإنسانية</a:t>
            </a:r>
            <a:r>
              <a:rPr lang="ar-SA" sz="1800" i="1" smtClean="0"/>
              <a:t>)</a:t>
            </a:r>
            <a:endParaRPr lang="ar-SA" sz="1800" i="1"/>
          </a:p>
        </p:txBody>
      </p:sp>
      <p:sp>
        <p:nvSpPr>
          <p:cNvPr id="5"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72744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الجودة والمساءلة</a:t>
            </a:r>
          </a:p>
        </p:txBody>
      </p:sp>
      <p:sp>
        <p:nvSpPr>
          <p:cNvPr id="3" name="Content Placeholder 2"/>
          <p:cNvSpPr>
            <a:spLocks noGrp="1"/>
          </p:cNvSpPr>
          <p:nvPr>
            <p:ph idx="1"/>
          </p:nvPr>
        </p:nvSpPr>
        <p:spPr/>
        <p:txBody>
          <a:bodyPr/>
          <a:lstStyle/>
          <a:p>
            <a:r>
              <a:rPr lang="ar-SA"/>
              <a:t>لا يوجد تعريف متفق عليه لكل من مصطلح الجودة والمساءلة في مجال العمل الإنساني ولكن هناك قيم ومبادئ مشتركة والتي تعد أساسية للعمل الإنساني</a:t>
            </a:r>
            <a:r>
              <a:rPr lang="ar-SA" smtClean="0"/>
              <a:t>.</a:t>
            </a:r>
            <a:endParaRPr lang="ar-SA"/>
          </a:p>
        </p:txBody>
      </p:sp>
      <p:sp>
        <p:nvSpPr>
          <p:cNvPr id="5"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3254068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الجودة</a:t>
            </a:r>
          </a:p>
        </p:txBody>
      </p:sp>
      <p:sp>
        <p:nvSpPr>
          <p:cNvPr id="3" name="Content Placeholder 2"/>
          <p:cNvSpPr>
            <a:spLocks noGrp="1"/>
          </p:cNvSpPr>
          <p:nvPr>
            <p:ph idx="1"/>
          </p:nvPr>
        </p:nvSpPr>
        <p:spPr/>
        <p:txBody>
          <a:bodyPr/>
          <a:lstStyle/>
          <a:p>
            <a:pPr>
              <a:spcBef>
                <a:spcPts val="2400"/>
              </a:spcBef>
            </a:pPr>
            <a:r>
              <a:rPr lang="ar-SA"/>
              <a:t>نعني بالجودة في القطاع الإنساني، </a:t>
            </a:r>
            <a:r>
              <a:rPr lang="ar-SA" b="1"/>
              <a:t>الفعالية أي بمعني الأثر والكفاءة ومدى الملاءمة</a:t>
            </a:r>
            <a:r>
              <a:rPr lang="ar-SA"/>
              <a:t> </a:t>
            </a:r>
          </a:p>
          <a:p>
            <a:pPr>
              <a:spcBef>
                <a:spcPts val="2400"/>
              </a:spcBef>
            </a:pPr>
            <a:r>
              <a:rPr lang="ar-SA"/>
              <a:t>تتطلب الجودة عمليات </a:t>
            </a:r>
            <a:r>
              <a:rPr lang="ar-SA" b="1"/>
              <a:t>التقييم والملاحظات </a:t>
            </a:r>
            <a:r>
              <a:rPr lang="ar-SA"/>
              <a:t>التي تدليها </a:t>
            </a:r>
            <a:r>
              <a:rPr lang="ar-SA" b="1"/>
              <a:t>أصحاب المصلحة </a:t>
            </a:r>
            <a:r>
              <a:rPr lang="ar-SA"/>
              <a:t>حول الأعمال التي </a:t>
            </a:r>
            <a:r>
              <a:rPr lang="ar-SA" b="1"/>
              <a:t>تقوم</a:t>
            </a:r>
            <a:r>
              <a:rPr lang="ar-SA"/>
              <a:t> بها المنظمات وكيف لها أن </a:t>
            </a:r>
            <a:r>
              <a:rPr lang="ar-SA" b="1"/>
              <a:t>تحسن</a:t>
            </a:r>
            <a:r>
              <a:rPr lang="ar-SA"/>
              <a:t> من عملها.. </a:t>
            </a:r>
          </a:p>
          <a:p>
            <a:pPr>
              <a:spcBef>
                <a:spcPts val="2400"/>
              </a:spcBef>
            </a:pPr>
            <a:r>
              <a:rPr lang="ar-SA"/>
              <a:t>نعني بالجودة </a:t>
            </a:r>
            <a:r>
              <a:rPr lang="ar-SA" b="1"/>
              <a:t>قياس النتائج </a:t>
            </a:r>
            <a:r>
              <a:rPr lang="ar-SA"/>
              <a:t>حسب </a:t>
            </a:r>
            <a:r>
              <a:rPr lang="ar-SA" b="1"/>
              <a:t>الآليات</a:t>
            </a:r>
            <a:r>
              <a:rPr lang="ar-SA"/>
              <a:t> المعترف بها و/أو </a:t>
            </a:r>
            <a:r>
              <a:rPr lang="ar-SA" b="1" smtClean="0"/>
              <a:t>المعايير</a:t>
            </a:r>
            <a:endParaRPr lang="en-GB" b="1" smtClean="0"/>
          </a:p>
          <a:p>
            <a:pPr>
              <a:spcBef>
                <a:spcPts val="2400"/>
              </a:spcBef>
            </a:pPr>
            <a:r>
              <a:rPr lang="ar-SA" sz="2400" i="1"/>
              <a:t>(مشروع اسفير</a:t>
            </a:r>
            <a:r>
              <a:rPr lang="ar-SA" sz="2400" i="1" smtClean="0"/>
              <a:t>)</a:t>
            </a:r>
            <a:endParaRPr lang="ar-SA" sz="2400" i="1"/>
          </a:p>
        </p:txBody>
      </p:sp>
      <p:pic>
        <p:nvPicPr>
          <p:cNvPr id="5" name="Picture 4" descr="magnifying-gla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21730" y="189356"/>
            <a:ext cx="4126877" cy="4056292"/>
          </a:xfrm>
          <a:prstGeom prst="rect">
            <a:avLst/>
          </a:prstGeom>
        </p:spPr>
      </p:pic>
      <p:pic>
        <p:nvPicPr>
          <p:cNvPr id="6" name="Picture 5" descr="magnifying-glass-lens.png"/>
          <p:cNvPicPr>
            <a:picLocks noChangeAspect="1"/>
          </p:cNvPicPr>
          <p:nvPr/>
        </p:nvPicPr>
        <p:blipFill>
          <a:blip r:embed="rId4">
            <a:alphaModFix amt="54000"/>
            <a:extLst>
              <a:ext uri="{28A0092B-C50C-407E-A947-70E740481C1C}">
                <a14:useLocalDpi xmlns:a14="http://schemas.microsoft.com/office/drawing/2010/main" val="0"/>
              </a:ext>
            </a:extLst>
          </a:blip>
          <a:stretch>
            <a:fillRect/>
          </a:stretch>
        </p:blipFill>
        <p:spPr>
          <a:xfrm flipH="1">
            <a:off x="827584" y="195110"/>
            <a:ext cx="4121023" cy="4050538"/>
          </a:xfrm>
          <a:prstGeom prst="rect">
            <a:avLst/>
          </a:prstGeom>
        </p:spPr>
      </p:pic>
      <p:sp>
        <p:nvSpPr>
          <p:cNvPr id="7"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1548035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المساءلة</a:t>
            </a:r>
          </a:p>
        </p:txBody>
      </p:sp>
      <p:sp>
        <p:nvSpPr>
          <p:cNvPr id="3" name="Content Placeholder 2"/>
          <p:cNvSpPr>
            <a:spLocks noGrp="1"/>
          </p:cNvSpPr>
          <p:nvPr>
            <p:ph idx="1"/>
          </p:nvPr>
        </p:nvSpPr>
        <p:spPr/>
        <p:txBody>
          <a:bodyPr/>
          <a:lstStyle/>
          <a:p>
            <a:pPr>
              <a:spcBef>
                <a:spcPts val="2400"/>
              </a:spcBef>
            </a:pPr>
            <a:r>
              <a:rPr lang="ar-SA" b="1"/>
              <a:t>المساءلة</a:t>
            </a:r>
            <a:r>
              <a:rPr lang="ar-SA"/>
              <a:t> هي </a:t>
            </a:r>
            <a:r>
              <a:rPr lang="ar-SA" b="1"/>
              <a:t>استخدام </a:t>
            </a:r>
          </a:p>
          <a:p>
            <a:pPr>
              <a:spcBef>
                <a:spcPts val="800"/>
              </a:spcBef>
            </a:pPr>
            <a:r>
              <a:rPr lang="ar-SA" b="1"/>
              <a:t>مسؤول</a:t>
            </a:r>
            <a:r>
              <a:rPr lang="ar-SA"/>
              <a:t> من قبل </a:t>
            </a:r>
            <a:r>
              <a:rPr lang="ar-SA" b="1"/>
              <a:t>الوكالات </a:t>
            </a:r>
          </a:p>
          <a:p>
            <a:pPr>
              <a:spcBef>
                <a:spcPts val="800"/>
              </a:spcBef>
            </a:pPr>
            <a:r>
              <a:rPr lang="ar-SA" b="1"/>
              <a:t>الإنسانية للموارد المتاحة </a:t>
            </a:r>
            <a:r>
              <a:rPr lang="ar-SA"/>
              <a:t>لها</a:t>
            </a:r>
          </a:p>
          <a:p>
            <a:pPr>
              <a:spcBef>
                <a:spcPts val="2400"/>
              </a:spcBef>
            </a:pPr>
            <a:r>
              <a:rPr lang="ar-SA" sz="1800" i="1" smtClean="0"/>
              <a:t>(</a:t>
            </a:r>
            <a:r>
              <a:rPr lang="ar-SA" sz="1800" i="1"/>
              <a:t>مشروع اسفير</a:t>
            </a:r>
            <a:r>
              <a:rPr lang="ar-SA" sz="1800" i="1" smtClean="0"/>
              <a:t>)</a:t>
            </a:r>
            <a:endParaRPr lang="ar-SA" sz="1800" i="1"/>
          </a:p>
        </p:txBody>
      </p:sp>
      <p:pic>
        <p:nvPicPr>
          <p:cNvPr id="6" name="Picture 5" descr="magnifying-gla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563888" y="-5754"/>
            <a:ext cx="4126877" cy="4056292"/>
          </a:xfrm>
          <a:prstGeom prst="rect">
            <a:avLst/>
          </a:prstGeom>
        </p:spPr>
      </p:pic>
      <p:pic>
        <p:nvPicPr>
          <p:cNvPr id="7" name="Picture 6" descr="magnifying-glass-lens.png"/>
          <p:cNvPicPr>
            <a:picLocks noChangeAspect="1"/>
          </p:cNvPicPr>
          <p:nvPr/>
        </p:nvPicPr>
        <p:blipFill>
          <a:blip r:embed="rId4">
            <a:alphaModFix amt="54000"/>
            <a:extLst>
              <a:ext uri="{28A0092B-C50C-407E-A947-70E740481C1C}">
                <a14:useLocalDpi xmlns:a14="http://schemas.microsoft.com/office/drawing/2010/main" val="0"/>
              </a:ext>
            </a:extLst>
          </a:blip>
          <a:stretch>
            <a:fillRect/>
          </a:stretch>
        </p:blipFill>
        <p:spPr>
          <a:xfrm flipH="1">
            <a:off x="3569742" y="0"/>
            <a:ext cx="4121023" cy="4050538"/>
          </a:xfrm>
          <a:prstGeom prst="rect">
            <a:avLst/>
          </a:prstGeom>
        </p:spPr>
      </p:pic>
      <p:sp>
        <p:nvSpPr>
          <p:cNvPr id="8"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2090578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ar-SA" smtClean="0"/>
              <a:t>ماهي </a:t>
            </a:r>
            <a:r>
              <a:rPr lang="ar-SA"/>
              <a:t>أهم </a:t>
            </a:r>
            <a:br>
              <a:rPr lang="ar-SA"/>
            </a:br>
            <a:r>
              <a:rPr lang="ar-SA"/>
              <a:t>مبادرات الجودة والمساءلة</a:t>
            </a:r>
            <a:r>
              <a:rPr lang="ar-SA" smtClean="0"/>
              <a:t>؟</a:t>
            </a:r>
            <a:endParaRPr lang="ar-SA"/>
          </a:p>
        </p:txBody>
      </p:sp>
      <p:sp>
        <p:nvSpPr>
          <p:cNvPr id="4"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41592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16632"/>
            <a:ext cx="9050554" cy="6480720"/>
          </a:xfrm>
          <a:prstGeom prst="rect">
            <a:avLst/>
          </a:prstGeom>
        </p:spPr>
      </p:pic>
      <p:sp>
        <p:nvSpPr>
          <p:cNvPr id="3" name="TextBox 2"/>
          <p:cNvSpPr txBox="1"/>
          <p:nvPr/>
        </p:nvSpPr>
        <p:spPr>
          <a:xfrm>
            <a:off x="1619672" y="2614537"/>
            <a:ext cx="1080120" cy="766364"/>
          </a:xfrm>
          <a:prstGeom prst="rect">
            <a:avLst/>
          </a:prstGeom>
          <a:noFill/>
        </p:spPr>
        <p:txBody>
          <a:bodyPr wrap="square" rtlCol="1">
            <a:spAutoFit/>
          </a:bodyPr>
          <a:lstStyle/>
          <a:p>
            <a:pPr algn="ctr" rtl="1">
              <a:lnSpc>
                <a:spcPct val="90000"/>
              </a:lnSpc>
            </a:pPr>
            <a:r>
              <a:rPr lang="ar-SA" sz="2400" b="1">
                <a:solidFill>
                  <a:schemeClr val="tx2"/>
                </a:solidFill>
              </a:rPr>
              <a:t>مزيد من المبادرات</a:t>
            </a:r>
          </a:p>
        </p:txBody>
      </p:sp>
      <p:sp>
        <p:nvSpPr>
          <p:cNvPr id="4" name="TextBox 3"/>
          <p:cNvSpPr txBox="1"/>
          <p:nvPr/>
        </p:nvSpPr>
        <p:spPr>
          <a:xfrm>
            <a:off x="3131840" y="3645024"/>
            <a:ext cx="1800200" cy="978729"/>
          </a:xfrm>
          <a:prstGeom prst="rect">
            <a:avLst/>
          </a:prstGeom>
          <a:noFill/>
        </p:spPr>
        <p:txBody>
          <a:bodyPr wrap="square" rtlCol="1">
            <a:spAutoFit/>
          </a:bodyPr>
          <a:lstStyle/>
          <a:p>
            <a:pPr algn="ctr" rtl="1">
              <a:lnSpc>
                <a:spcPct val="90000"/>
              </a:lnSpc>
            </a:pPr>
            <a:r>
              <a:rPr lang="ar-SA" sz="3200" b="1">
                <a:solidFill>
                  <a:schemeClr val="bg1"/>
                </a:solidFill>
              </a:rPr>
              <a:t>الجودة والمساءلة</a:t>
            </a:r>
          </a:p>
        </p:txBody>
      </p:sp>
      <p:sp>
        <p:nvSpPr>
          <p:cNvPr id="5" name="TextBox 4"/>
          <p:cNvSpPr txBox="1"/>
          <p:nvPr/>
        </p:nvSpPr>
        <p:spPr>
          <a:xfrm>
            <a:off x="4657185" y="1772816"/>
            <a:ext cx="1356925" cy="1098762"/>
          </a:xfrm>
          <a:prstGeom prst="rect">
            <a:avLst/>
          </a:prstGeom>
          <a:noFill/>
        </p:spPr>
        <p:txBody>
          <a:bodyPr wrap="square" rtlCol="1">
            <a:spAutoFit/>
          </a:bodyPr>
          <a:lstStyle/>
          <a:p>
            <a:pPr algn="ctr" rtl="1">
              <a:lnSpc>
                <a:spcPct val="90000"/>
              </a:lnSpc>
            </a:pPr>
            <a:r>
              <a:rPr lang="ar-SA" sz="2400" b="1">
                <a:solidFill>
                  <a:schemeClr val="bg1"/>
                </a:solidFill>
              </a:rPr>
              <a:t>اسفير والمعايير المرافقة له</a:t>
            </a:r>
          </a:p>
        </p:txBody>
      </p:sp>
      <p:sp>
        <p:nvSpPr>
          <p:cNvPr id="6" name="TextBox 5"/>
          <p:cNvSpPr txBox="1"/>
          <p:nvPr/>
        </p:nvSpPr>
        <p:spPr>
          <a:xfrm>
            <a:off x="7020272" y="3585007"/>
            <a:ext cx="1356925" cy="1098762"/>
          </a:xfrm>
          <a:prstGeom prst="rect">
            <a:avLst/>
          </a:prstGeom>
          <a:noFill/>
        </p:spPr>
        <p:txBody>
          <a:bodyPr wrap="square" rtlCol="1">
            <a:spAutoFit/>
          </a:bodyPr>
          <a:lstStyle/>
          <a:p>
            <a:pPr algn="ctr" rtl="1">
              <a:lnSpc>
                <a:spcPct val="90000"/>
              </a:lnSpc>
            </a:pPr>
            <a:r>
              <a:rPr lang="ar-SA" sz="2400" b="1">
                <a:solidFill>
                  <a:schemeClr val="accent6">
                    <a:lumMod val="50000"/>
                  </a:schemeClr>
                </a:solidFill>
              </a:rPr>
              <a:t>المعيار الأساسي الإنساني</a:t>
            </a:r>
          </a:p>
        </p:txBody>
      </p:sp>
    </p:spTree>
    <p:extLst>
      <p:ext uri="{BB962C8B-B14F-4D97-AF65-F5344CB8AC3E}">
        <p14:creationId xmlns:p14="http://schemas.microsoft.com/office/powerpoint/2010/main" val="42635290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0"/>
            <a:ext cx="8507289" cy="1081760"/>
          </a:xfrm>
        </p:spPr>
        <p:txBody>
          <a:bodyPr/>
          <a:lstStyle/>
          <a:p>
            <a:r>
              <a:rPr lang="ar-SA" sz="2500"/>
              <a:t>الروابط الممكنة بين المعايير الأساسية لاسفير ومعايير الجودة الخاصة بالمعيار الأساسي الموحد. </a:t>
            </a: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41" y="1167838"/>
            <a:ext cx="7653299" cy="5573530"/>
          </a:xfrm>
          <a:prstGeom prst="rect">
            <a:avLst/>
          </a:prstGeom>
        </p:spPr>
      </p:pic>
    </p:spTree>
    <p:extLst>
      <p:ext uri="{BB962C8B-B14F-4D97-AF65-F5344CB8AC3E}">
        <p14:creationId xmlns:p14="http://schemas.microsoft.com/office/powerpoint/2010/main" val="248535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حقيبة معايير الجودة والمساءلة</a:t>
            </a:r>
          </a:p>
        </p:txBody>
      </p:sp>
      <p:pic>
        <p:nvPicPr>
          <p:cNvPr id="5" name="Picture 2" descr="C:\Q&amp;A CWS Bangkok Feb2013\TrainingKit.jpg"/>
          <p:cNvPicPr>
            <a:picLocks noChangeAspect="1" noChangeArrowheads="1"/>
          </p:cNvPicPr>
          <p:nvPr/>
        </p:nvPicPr>
        <p:blipFill rotWithShape="1">
          <a:blip r:embed="rId3">
            <a:extLst>
              <a:ext uri="{28A0092B-C50C-407E-A947-70E740481C1C}">
                <a14:useLocalDpi xmlns:a14="http://schemas.microsoft.com/office/drawing/2010/main" val="0"/>
              </a:ext>
            </a:extLst>
          </a:blip>
          <a:srcRect l="8474" t="4988" r="3571" b="4095"/>
          <a:stretch/>
        </p:blipFill>
        <p:spPr bwMode="auto">
          <a:xfrm>
            <a:off x="251520" y="1198177"/>
            <a:ext cx="5835357" cy="4733122"/>
          </a:xfrm>
          <a:prstGeom prst="ellipse">
            <a:avLst/>
          </a:prstGeom>
          <a:ln w="63500" cap="rnd">
            <a:solidFill>
              <a:srgbClr val="333333"/>
            </a:solidFill>
          </a:ln>
          <a:effectLst>
            <a:outerShdw blurRad="111125" dist="25400" dir="2700000" algn="tl" rotWithShape="0">
              <a:srgbClr val="000000">
                <a:alpha val="25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 name="Picture 5" descr="toolki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6877" y="1198177"/>
            <a:ext cx="2763728" cy="2600124"/>
          </a:xfrm>
          <a:prstGeom prst="rect">
            <a:avLst/>
          </a:prstGeom>
          <a:effectLst>
            <a:outerShdw blurRad="111125" dist="25400" dir="2700000" algn="tl" rotWithShape="0">
              <a:srgbClr val="000000">
                <a:alpha val="25000"/>
              </a:srgbClr>
            </a:outerShdw>
          </a:effectLst>
        </p:spPr>
      </p:pic>
      <p:sp>
        <p:nvSpPr>
          <p:cNvPr id="7"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207223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3"/>
          </p:nvPr>
        </p:nvSpPr>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
        <p:nvSpPr>
          <p:cNvPr id="2" name="Title 1"/>
          <p:cNvSpPr>
            <a:spLocks noGrp="1"/>
          </p:cNvSpPr>
          <p:nvPr>
            <p:ph type="ctrTitle"/>
          </p:nvPr>
        </p:nvSpPr>
        <p:spPr/>
        <p:txBody>
          <a:bodyPr/>
          <a:lstStyle/>
          <a:p>
            <a:r>
              <a:rPr lang="ar-TN" smtClean="0"/>
              <a:t>نشأة مبادرة الجودة والمساءلة</a:t>
            </a:r>
            <a:endParaRPr lang="en-GB"/>
          </a:p>
        </p:txBody>
      </p:sp>
    </p:spTree>
    <p:extLst>
      <p:ext uri="{BB962C8B-B14F-4D97-AF65-F5344CB8AC3E}">
        <p14:creationId xmlns:p14="http://schemas.microsoft.com/office/powerpoint/2010/main" val="3332042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sp>
        <p:nvSpPr>
          <p:cNvPr id="4" name="Footer Placeholder 3"/>
          <p:cNvSpPr>
            <a:spLocks noGrp="1"/>
          </p:cNvSpPr>
          <p:nvPr>
            <p:ph type="ftr" sz="quarter" idx="3"/>
          </p:nvPr>
        </p:nvSpPr>
        <p:spPr/>
        <p:txBody>
          <a:bodyPr/>
          <a:lstStyle/>
          <a:p>
            <a:r>
              <a:rPr lang="ar-SA" smtClean="0">
                <a:solidFill>
                  <a:prstClr val="white"/>
                </a:solidFill>
              </a:rPr>
              <a:t>الجزء «ت» 6 – مبادرات مشروع اسفير وغيره المتعلقة بالجودة والمساءلة مواد اسفير التدريبية سنة 2015</a:t>
            </a:r>
            <a:endParaRPr lang="en-GB" smtClean="0">
              <a:solidFill>
                <a:prstClr val="white"/>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7987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732240" y="152416"/>
            <a:ext cx="2301455" cy="407804"/>
          </a:xfrm>
          <a:prstGeom prst="rect">
            <a:avLst/>
          </a:prstGeom>
          <a:noFill/>
        </p:spPr>
        <p:txBody>
          <a:bodyPr wrap="square" rtlCol="0">
            <a:spAutoFit/>
          </a:bodyPr>
          <a:lstStyle/>
          <a:p>
            <a:pPr algn="r" defTabSz="457200"/>
            <a:r>
              <a:rPr lang="ar-TN" sz="1050" i="1" smtClean="0">
                <a:solidFill>
                  <a:prstClr val="white"/>
                </a:solidFill>
                <a:latin typeface="Tahoma"/>
                <a:cs typeface="Tahoma"/>
              </a:rPr>
              <a:t>من تبرع فيليب </a:t>
            </a:r>
            <a:r>
              <a:rPr lang="ar-TN" sz="1050" i="1" err="1" smtClean="0">
                <a:solidFill>
                  <a:prstClr val="white"/>
                </a:solidFill>
                <a:latin typeface="Tahoma"/>
                <a:cs typeface="Tahoma"/>
              </a:rPr>
              <a:t>مارشاز</a:t>
            </a:r>
            <a:endParaRPr lang="ar-TN" sz="1050" i="1" smtClean="0">
              <a:solidFill>
                <a:prstClr val="white"/>
              </a:solidFill>
              <a:latin typeface="Tahoma"/>
              <a:cs typeface="Tahoma"/>
            </a:endParaRPr>
          </a:p>
          <a:p>
            <a:pPr algn="r" defTabSz="457200"/>
            <a:r>
              <a:rPr lang="en-GB" sz="1000" i="1" smtClean="0">
                <a:solidFill>
                  <a:prstClr val="white"/>
                </a:solidFill>
                <a:latin typeface="Tahoma"/>
                <a:cs typeface="Tahoma"/>
              </a:rPr>
              <a:t>© </a:t>
            </a:r>
            <a:r>
              <a:rPr lang="ar-TN" sz="1000" i="1" smtClean="0">
                <a:solidFill>
                  <a:prstClr val="white"/>
                </a:solidFill>
                <a:latin typeface="Tahoma"/>
                <a:cs typeface="Tahoma"/>
              </a:rPr>
              <a:t>رواندا سنة 1996 </a:t>
            </a:r>
            <a:endParaRPr lang="en-GB" sz="1000" i="1">
              <a:solidFill>
                <a:prstClr val="white"/>
              </a:solidFill>
              <a:latin typeface="Tahoma"/>
              <a:cs typeface="Tahoma"/>
            </a:endParaRPr>
          </a:p>
        </p:txBody>
      </p:sp>
    </p:spTree>
    <p:extLst>
      <p:ext uri="{BB962C8B-B14F-4D97-AF65-F5344CB8AC3E}">
        <p14:creationId xmlns:p14="http://schemas.microsoft.com/office/powerpoint/2010/main" val="519343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877" y="1196752"/>
            <a:ext cx="6804248" cy="4709069"/>
          </a:xfrm>
          <a:prstGeom prst="rect">
            <a:avLst/>
          </a:prstGeom>
        </p:spPr>
      </p:pic>
      <p:sp>
        <p:nvSpPr>
          <p:cNvPr id="2" name="Title 1"/>
          <p:cNvSpPr>
            <a:spLocks noGrp="1"/>
          </p:cNvSpPr>
          <p:nvPr>
            <p:ph type="title"/>
          </p:nvPr>
        </p:nvSpPr>
        <p:spPr/>
        <p:txBody>
          <a:bodyPr/>
          <a:lstStyle/>
          <a:p>
            <a:r>
              <a:rPr lang="ar-TN" smtClean="0">
                <a:solidFill>
                  <a:schemeClr val="tx2"/>
                </a:solidFill>
              </a:rPr>
              <a:t>الجدول الزمني </a:t>
            </a:r>
            <a:endParaRPr lang="en-GB">
              <a:solidFill>
                <a:schemeClr val="tx2"/>
              </a:solidFill>
            </a:endParaRPr>
          </a:p>
        </p:txBody>
      </p:sp>
      <p:sp>
        <p:nvSpPr>
          <p:cNvPr id="6" name="Content Placeholder 5"/>
          <p:cNvSpPr>
            <a:spLocks noGrp="1"/>
          </p:cNvSpPr>
          <p:nvPr/>
        </p:nvSpPr>
        <p:spPr>
          <a:xfrm>
            <a:off x="5600609" y="5610018"/>
            <a:ext cx="2263262" cy="243392"/>
          </a:xfrm>
          <a:prstGeom prst="rect">
            <a:avLst/>
          </a:prstGeom>
        </p:spPr>
        <p:txBody>
          <a:bodyPr vert="horz" wrap="square" lIns="91440" tIns="45720" rIns="91440" bIns="45720" rtlCol="0">
            <a:noAutofit/>
          </a:bodyPr>
          <a:lstStyle/>
          <a:p>
            <a:pPr algn="r" defTabSz="457200">
              <a:spcBef>
                <a:spcPts val="215"/>
              </a:spcBef>
            </a:pPr>
            <a:r>
              <a:rPr lang="ar-SA" sz="1000" i="1" dirty="0"/>
              <a:t>©</a:t>
            </a:r>
            <a:r>
              <a:rPr lang="ar-SA" sz="1000" i="1" dirty="0" err="1"/>
              <a:t>روبارت</a:t>
            </a:r>
            <a:r>
              <a:rPr lang="ar-SA" sz="1000" i="1" dirty="0"/>
              <a:t> سيلفي-</a:t>
            </a:r>
            <a:r>
              <a:rPr lang="ar-SA" sz="1000" i="1" dirty="0" err="1"/>
              <a:t>دوفالون</a:t>
            </a:r>
            <a:r>
              <a:rPr lang="ar-SA" sz="1000" i="1" dirty="0"/>
              <a:t> أستريد 2014</a:t>
            </a:r>
            <a:endParaRPr lang="en-GB" sz="1000" i="1" dirty="0">
              <a:solidFill>
                <a:srgbClr val="000000"/>
              </a:solidFill>
              <a:latin typeface="Tahoma"/>
              <a:ea typeface="ＭＳ 明朝"/>
              <a:cs typeface="Times New Roman"/>
            </a:endParaRPr>
          </a:p>
        </p:txBody>
      </p:sp>
      <p:sp>
        <p:nvSpPr>
          <p:cNvPr id="8"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2536782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689" y="1567966"/>
            <a:ext cx="7772400" cy="2800767"/>
          </a:xfrm>
        </p:spPr>
        <p:txBody>
          <a:bodyPr>
            <a:spAutoFit/>
          </a:bodyPr>
          <a:lstStyle/>
          <a:p>
            <a:pPr>
              <a:spcBef>
                <a:spcPts val="0"/>
              </a:spcBef>
            </a:pPr>
            <a:r>
              <a:rPr lang="ar-TN" sz="4400" smtClean="0"/>
              <a:t>ابتداء من عملية التقييم  المشتركة لحالة الطوارئ في رواندا</a:t>
            </a:r>
            <a:r>
              <a:rPr lang="en-GB" sz="4400" smtClean="0"/>
              <a:t> </a:t>
            </a:r>
            <a:r>
              <a:rPr lang="en-GB" sz="4400"/>
              <a:t>(</a:t>
            </a:r>
            <a:r>
              <a:rPr lang="en-GB" sz="3800"/>
              <a:t>1995</a:t>
            </a:r>
            <a:r>
              <a:rPr lang="en-GB" sz="4400" smtClean="0"/>
              <a:t>) </a:t>
            </a:r>
            <a:r>
              <a:rPr lang="ar-TN" sz="4400" smtClean="0"/>
              <a:t>سنة</a:t>
            </a:r>
            <a:r>
              <a:rPr lang="en-GB" sz="4400" smtClean="0"/>
              <a:t> </a:t>
            </a:r>
            <a:r>
              <a:rPr lang="en-GB" sz="4400"/>
              <a:t/>
            </a:r>
            <a:br>
              <a:rPr lang="en-GB" sz="4400"/>
            </a:br>
            <a:r>
              <a:rPr lang="en-GB" sz="4400" smtClean="0"/>
              <a:t/>
            </a:r>
            <a:br>
              <a:rPr lang="en-GB" sz="4400" smtClean="0"/>
            </a:br>
            <a:r>
              <a:rPr lang="ar-TN" sz="4400" smtClean="0"/>
              <a:t>إلى وضع أنظمة الشؤون الإنسانية سنة </a:t>
            </a:r>
            <a:r>
              <a:rPr lang="en-GB" sz="4400" smtClean="0"/>
              <a:t>(</a:t>
            </a:r>
            <a:r>
              <a:rPr lang="en-GB" sz="3800" smtClean="0"/>
              <a:t>2012</a:t>
            </a:r>
            <a:r>
              <a:rPr lang="en-GB" sz="4400"/>
              <a:t>)</a:t>
            </a:r>
          </a:p>
        </p:txBody>
      </p:sp>
      <p:sp>
        <p:nvSpPr>
          <p:cNvPr id="4"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2881583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a:solidFill>
                  <a:schemeClr val="tx2"/>
                </a:solidFill>
              </a:rPr>
              <a:t>ابتداء من عملية التقييم المشترك للمساعدة الطارئة لرواندا</a:t>
            </a:r>
            <a:r>
              <a:rPr lang="fr-CH">
                <a:solidFill>
                  <a:schemeClr val="tx2"/>
                </a:solidFill>
              </a:rPr>
              <a:t> </a:t>
            </a:r>
            <a:r>
              <a:rPr lang="ar-TN" smtClean="0">
                <a:solidFill>
                  <a:schemeClr val="tx2"/>
                </a:solidFill>
              </a:rPr>
              <a:t>سنة</a:t>
            </a:r>
            <a:r>
              <a:rPr lang="fr-CH" smtClean="0">
                <a:solidFill>
                  <a:schemeClr val="tx2"/>
                </a:solidFill>
              </a:rPr>
              <a:t> </a:t>
            </a:r>
            <a:r>
              <a:rPr lang="en-GB">
                <a:solidFill>
                  <a:schemeClr val="tx2"/>
                </a:solidFill>
              </a:rPr>
              <a:t>(1995) </a:t>
            </a:r>
          </a:p>
        </p:txBody>
      </p:sp>
      <p:sp>
        <p:nvSpPr>
          <p:cNvPr id="3" name="Content Placeholder 2"/>
          <p:cNvSpPr>
            <a:spLocks noGrp="1"/>
          </p:cNvSpPr>
          <p:nvPr>
            <p:ph idx="1"/>
          </p:nvPr>
        </p:nvSpPr>
        <p:spPr>
          <a:xfrm>
            <a:off x="457200" y="1369242"/>
            <a:ext cx="5266927" cy="4785722"/>
          </a:xfrm>
        </p:spPr>
        <p:txBody>
          <a:bodyPr/>
          <a:lstStyle/>
          <a:p>
            <a:pPr algn="r" rtl="1"/>
            <a:r>
              <a:rPr lang="ar-TN" smtClean="0"/>
              <a:t>تؤكد عملية التقييم المشترك للمساعدة الطارئة في رواندا على الحاجة إلى التحسين في آليات المساءلة من خلال رصد أداء العمل الإنساني والحاجة إلى مزيد التعلم على مستوى مختلف القطاعات الإنسانية.</a:t>
            </a:r>
            <a:endParaRPr lang="en-GB"/>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0182" y="1340442"/>
            <a:ext cx="2694666" cy="389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2735257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TN" smtClean="0">
                <a:solidFill>
                  <a:schemeClr val="tx2"/>
                </a:solidFill>
              </a:rPr>
              <a:t>وضع </a:t>
            </a:r>
            <a:r>
              <a:rPr lang="ar-TN">
                <a:solidFill>
                  <a:schemeClr val="tx2"/>
                </a:solidFill>
              </a:rPr>
              <a:t>أنظمة الشؤون الإنسانية سنة </a:t>
            </a:r>
            <a:r>
              <a:rPr lang="ar-TN" smtClean="0">
                <a:solidFill>
                  <a:schemeClr val="tx2"/>
                </a:solidFill>
              </a:rPr>
              <a:t>2012</a:t>
            </a:r>
            <a:endParaRPr lang="en-GB">
              <a:solidFill>
                <a:schemeClr val="tx2"/>
              </a:solidFill>
            </a:endParaRPr>
          </a:p>
        </p:txBody>
      </p:sp>
      <p:sp>
        <p:nvSpPr>
          <p:cNvPr id="3" name="Content Placeholder 2"/>
          <p:cNvSpPr>
            <a:spLocks noGrp="1"/>
          </p:cNvSpPr>
          <p:nvPr>
            <p:ph idx="1"/>
          </p:nvPr>
        </p:nvSpPr>
        <p:spPr>
          <a:xfrm>
            <a:off x="457200" y="1369242"/>
            <a:ext cx="5122912" cy="4785722"/>
          </a:xfrm>
        </p:spPr>
        <p:txBody>
          <a:bodyPr/>
          <a:lstStyle/>
          <a:p>
            <a:pPr algn="r" rtl="1"/>
            <a:r>
              <a:rPr lang="ar-TN" smtClean="0"/>
              <a:t>يؤكد وضع أنظمة الشؤون الإنسانية على الحاجة إلى مواصلة الجهود الرامية إلى تحسين المساءلة</a:t>
            </a:r>
            <a:r>
              <a:rPr lang="en-GB" smtClean="0"/>
              <a:t>.</a:t>
            </a:r>
          </a:p>
          <a:p>
            <a:pPr algn="r" rtl="1">
              <a:spcBef>
                <a:spcPts val="1600"/>
              </a:spcBef>
            </a:pPr>
            <a:r>
              <a:rPr lang="ar-TN" i="1">
                <a:solidFill>
                  <a:schemeClr val="accent1"/>
                </a:solidFill>
              </a:rPr>
              <a:t>"يمثل هذا التقرير أول محاولة من </a:t>
            </a:r>
            <a:r>
              <a:rPr lang="ar-TN" i="1" smtClean="0">
                <a:solidFill>
                  <a:schemeClr val="accent1"/>
                </a:solidFill>
              </a:rPr>
              <a:t>قبل أنظمة الشؤون الإنسانية الدولية لمراقبة </a:t>
            </a:r>
            <a:r>
              <a:rPr lang="ar-TN" i="1">
                <a:solidFill>
                  <a:schemeClr val="accent1"/>
                </a:solidFill>
              </a:rPr>
              <a:t>منتظمة </a:t>
            </a:r>
            <a:r>
              <a:rPr lang="ar-TN" i="1" smtClean="0">
                <a:solidFill>
                  <a:schemeClr val="accent1"/>
                </a:solidFill>
              </a:rPr>
              <a:t>وهو تقرير عن تقدمها وأدائها."</a:t>
            </a:r>
            <a:endParaRPr lang="en-GB" i="1">
              <a:solidFill>
                <a:schemeClr val="accent1"/>
              </a:solidFill>
            </a:endParaRPr>
          </a:p>
        </p:txBody>
      </p:sp>
      <p:pic>
        <p:nvPicPr>
          <p:cNvPr id="9" name="Picture 8"/>
          <p:cNvPicPr>
            <a:picLocks noChangeAspect="1"/>
          </p:cNvPicPr>
          <p:nvPr/>
        </p:nvPicPr>
        <p:blipFill>
          <a:blip r:embed="rId3"/>
          <a:stretch>
            <a:fillRect/>
          </a:stretch>
        </p:blipFill>
        <p:spPr>
          <a:xfrm>
            <a:off x="5770044" y="1318544"/>
            <a:ext cx="2806700" cy="3949700"/>
          </a:xfrm>
          <a:prstGeom prst="rect">
            <a:avLst/>
          </a:prstGeom>
        </p:spPr>
      </p:pic>
      <p:sp>
        <p:nvSpPr>
          <p:cNvPr id="7"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75933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نشأة مبادرة الجودة والمساءلة</a:t>
            </a:r>
          </a:p>
        </p:txBody>
      </p:sp>
      <p:sp>
        <p:nvSpPr>
          <p:cNvPr id="3" name="Content Placeholder 2"/>
          <p:cNvSpPr>
            <a:spLocks noGrp="1"/>
          </p:cNvSpPr>
          <p:nvPr>
            <p:ph idx="1"/>
          </p:nvPr>
        </p:nvSpPr>
        <p:spPr/>
        <p:txBody>
          <a:bodyPr/>
          <a:lstStyle/>
          <a:p>
            <a:pPr lvl="1">
              <a:spcBef>
                <a:spcPts val="1600"/>
              </a:spcBef>
            </a:pPr>
            <a:r>
              <a:rPr lang="ar-SA"/>
              <a:t>عدد متزايد للكوارث المعقدة</a:t>
            </a:r>
          </a:p>
          <a:p>
            <a:pPr lvl="1">
              <a:spcBef>
                <a:spcPts val="1600"/>
              </a:spcBef>
            </a:pPr>
            <a:r>
              <a:rPr lang="ar-SA"/>
              <a:t>زيادة في عدد الجهات الفاعلة الإنسانية ذات معايير مختلفة تحدد نسبة النجاح</a:t>
            </a:r>
          </a:p>
          <a:p>
            <a:pPr lvl="1">
              <a:spcBef>
                <a:spcPts val="1600"/>
              </a:spcBef>
            </a:pPr>
            <a:r>
              <a:rPr lang="ar-SA"/>
              <a:t>زيادة في الفاعلين ويعني ذلك مزيد من التنوع في العمل</a:t>
            </a:r>
          </a:p>
          <a:p>
            <a:pPr lvl="1">
              <a:spcBef>
                <a:spcPts val="1600"/>
              </a:spcBef>
            </a:pPr>
            <a:r>
              <a:rPr lang="ar-SA"/>
              <a:t>أعقاب الكوارث </a:t>
            </a:r>
          </a:p>
          <a:p>
            <a:pPr lvl="1">
              <a:spcBef>
                <a:spcPts val="1600"/>
              </a:spcBef>
            </a:pPr>
            <a:r>
              <a:rPr lang="ar-SA"/>
              <a:t>قلق متزايد من المنظمات غير الحكومية حول مسألة الجودة </a:t>
            </a:r>
            <a:r>
              <a:rPr lang="ar-SA" smtClean="0"/>
              <a:t>والمساءلة</a:t>
            </a:r>
            <a:endParaRPr lang="ar-SA"/>
          </a:p>
        </p:txBody>
      </p:sp>
      <p:sp>
        <p:nvSpPr>
          <p:cNvPr id="5"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1724037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TN" smtClean="0"/>
              <a:t>ماذا نعني بالجودة والمساءلة؟</a:t>
            </a:r>
            <a:endParaRPr lang="en-GB"/>
          </a:p>
        </p:txBody>
      </p:sp>
      <p:sp>
        <p:nvSpPr>
          <p:cNvPr id="4" name="Footer Placeholder 3"/>
          <p:cNvSpPr>
            <a:spLocks noGrp="1"/>
          </p:cNvSpPr>
          <p:nvPr>
            <p:ph type="ftr" sz="quarter" idx="3"/>
          </p:nvPr>
        </p:nvSpPr>
        <p:spPr>
          <a:xfrm>
            <a:off x="3275856" y="6329599"/>
            <a:ext cx="5410945" cy="365125"/>
          </a:xfrm>
        </p:spPr>
        <p:txBody>
          <a:bodyPr/>
          <a:lstStyle/>
          <a:p>
            <a:pPr rtl="1"/>
            <a:r>
              <a:rPr lang="ar-SA" b="1" dirty="0" smtClean="0"/>
              <a:t>الجزء </a:t>
            </a:r>
            <a:r>
              <a:rPr lang="ar-SA" dirty="0" smtClean="0"/>
              <a:t>"ت" </a:t>
            </a:r>
            <a:r>
              <a:rPr lang="ar-SA" b="1" dirty="0" smtClean="0"/>
              <a:t>6 –</a:t>
            </a:r>
            <a:r>
              <a:rPr lang="fr-CH" b="1" dirty="0" smtClean="0"/>
              <a:t> </a:t>
            </a:r>
            <a:r>
              <a:rPr lang="ar-EG" b="1" dirty="0" smtClean="0"/>
              <a:t>مجموعة </a:t>
            </a:r>
            <a:r>
              <a:rPr lang="ar-SA" b="1" dirty="0" smtClean="0"/>
              <a:t>اسفير التدريبية  2015</a:t>
            </a:r>
            <a:endParaRPr lang="en-GB" dirty="0"/>
          </a:p>
        </p:txBody>
      </p:sp>
    </p:spTree>
    <p:extLst>
      <p:ext uri="{BB962C8B-B14F-4D97-AF65-F5344CB8AC3E}">
        <p14:creationId xmlns:p14="http://schemas.microsoft.com/office/powerpoint/2010/main" val="1266984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18E5791C-DFF0-4551-8371-BAE1D784D70F}" vid="{1DFA28F2-3099-468D-88B9-9D71F06DA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7742</TotalTime>
  <Words>1592</Words>
  <Application>Microsoft Office PowerPoint</Application>
  <PresentationFormat>On-screen Show (4:3)</PresentationFormat>
  <Paragraphs>130</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Speher Arabic ppt theme</vt:lpstr>
      <vt:lpstr>مبادرات مشروع اسفير وغيره المتعلقة بالجودة والمساءلة</vt:lpstr>
      <vt:lpstr>نشأة مبادرة الجودة والمساءلة</vt:lpstr>
      <vt:lpstr>PowerPoint Presentation</vt:lpstr>
      <vt:lpstr>الجدول الزمني </vt:lpstr>
      <vt:lpstr>ابتداء من عملية التقييم  المشتركة لحالة الطوارئ في رواندا (1995) سنة   إلى وضع أنظمة الشؤون الإنسانية سنة (2012)</vt:lpstr>
      <vt:lpstr>ابتداء من عملية التقييم المشترك للمساعدة الطارئة لرواندا سنة (1995) </vt:lpstr>
      <vt:lpstr>وضع أنظمة الشؤون الإنسانية سنة 2012</vt:lpstr>
      <vt:lpstr>نشأة مبادرة الجودة والمساءلة</vt:lpstr>
      <vt:lpstr>ماذا نعني بالجودة والمساءلة؟</vt:lpstr>
      <vt:lpstr>الجودة والمساءلة</vt:lpstr>
      <vt:lpstr>الجودة والمساءلة</vt:lpstr>
      <vt:lpstr>الجودة</vt:lpstr>
      <vt:lpstr>المساءلة</vt:lpstr>
      <vt:lpstr>ماهي أهم  مبادرات الجودة والمساءلة؟</vt:lpstr>
      <vt:lpstr>PowerPoint Presentation</vt:lpstr>
      <vt:lpstr>الروابط الممكنة بين المعايير الأساسية لاسفير ومعايير الجودة الخاصة بالمعيار الأساسي الموحد. </vt:lpstr>
      <vt:lpstr>حقيبة معايير الجودة والمساءلة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2015-03-20T08:23:55Z</dcterms:created>
  <dcterms:modified xsi:type="dcterms:W3CDTF">2015-05-29T10:52:38Z</dcterms:modified>
</cp:coreProperties>
</file>